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4" roundtripDataSignature="AMtx7mj6i8cd8WXfjNmaxdbnqpr1yMBR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b3db9bd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15b3db9bdc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f49466e07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ff49466e07_2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f49466e0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ff49466e07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f49466e07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ff49466e07_2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jp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hyperlink" Target="https://sextant.ifremer.fr/examind/WS/sts/coriolis/v1.1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Relationship Id="rId4" Type="http://schemas.openxmlformats.org/officeDocument/2006/relationships/hyperlink" Target="https://surval.ifremer.fr/Donnees/Graphes-30140#/sensor/17035022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hyperlink" Target="https://github.com/Geomatys/examind-community" TargetMode="External"/><Relationship Id="rId5" Type="http://schemas.openxmlformats.org/officeDocument/2006/relationships/hyperlink" Target="https://github.com/Geomatys/examind-community" TargetMode="External"/><Relationship Id="rId6" Type="http://schemas.openxmlformats.org/officeDocument/2006/relationships/hyperlink" Target="https://github.com/Geomatys/examind-community" TargetMode="External"/><Relationship Id="rId7" Type="http://schemas.openxmlformats.org/officeDocument/2006/relationships/hyperlink" Target="https://github.com/Geomatys/examind-community" TargetMode="External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3532289" y="6209439"/>
            <a:ext cx="5461905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fr-FR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29/09/2022</a:t>
            </a:r>
            <a:r>
              <a:rPr i="1" lang="fr-FR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</a:t>
            </a:r>
            <a:r>
              <a:rPr b="0" i="1" lang="fr-FR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mickael.</a:t>
            </a:r>
            <a:r>
              <a:rPr i="1" lang="fr-FR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1" lang="fr-FR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reguer@ifremer.fr </a:t>
            </a:r>
            <a:endParaRPr b="0" i="1" sz="14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fr-FR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dorian.ginane@geomatys.com</a:t>
            </a:r>
            <a:endParaRPr b="0" i="0" sz="14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geomatys_12cm.png"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7911" y="129600"/>
            <a:ext cx="2342617" cy="585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:\WORK\clients\Geomatys\Template word\illu-couv.jpg"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695306"/>
            <a:ext cx="9160821" cy="230171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>
            <a:off x="622336" y="1919347"/>
            <a:ext cx="8238192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fr-FR" sz="36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L’utilisation du standard SensorThings à l’IFREMER</a:t>
            </a:r>
            <a:endParaRPr b="0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ésultat de recherche d'images pour &quot;ifremer&quot;"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2141" y="714840"/>
            <a:ext cx="1865839" cy="736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081" y="343930"/>
            <a:ext cx="2810059" cy="1053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263950" y="31526"/>
            <a:ext cx="5297863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Les spécialisations apportés</a:t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6"/>
          <p:cNvSpPr/>
          <p:nvPr/>
        </p:nvSpPr>
        <p:spPr>
          <a:xfrm>
            <a:off x="344819" y="476231"/>
            <a:ext cx="8494311" cy="62064"/>
          </a:xfrm>
          <a:prstGeom prst="rect">
            <a:avLst/>
          </a:prstGeom>
          <a:gradFill>
            <a:gsLst>
              <a:gs pos="0">
                <a:srgbClr val="45A669"/>
              </a:gs>
              <a:gs pos="84000">
                <a:srgbClr val="45A669">
                  <a:alpha val="0"/>
                </a:srgbClr>
              </a:gs>
              <a:gs pos="100000">
                <a:srgbClr val="45A66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6768032" y="4131651"/>
            <a:ext cx="2071098" cy="250145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263950" y="903282"/>
            <a:ext cx="8094734" cy="267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Exemples de spécialisation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de “sous-échantillonnage” pour les grandes séries de données</a:t>
            </a:r>
            <a:endParaRPr/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bout image" id="199" name="Google Shape;199;p26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741" y="2799843"/>
            <a:ext cx="7181617" cy="3421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/>
          <p:nvPr/>
        </p:nvSpPr>
        <p:spPr>
          <a:xfrm>
            <a:off x="263950" y="31526"/>
            <a:ext cx="5297863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Les spécialisations apportés</a:t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344819" y="476231"/>
            <a:ext cx="8494311" cy="62064"/>
          </a:xfrm>
          <a:prstGeom prst="rect">
            <a:avLst/>
          </a:prstGeom>
          <a:gradFill>
            <a:gsLst>
              <a:gs pos="0">
                <a:srgbClr val="45A669"/>
              </a:gs>
              <a:gs pos="84000">
                <a:srgbClr val="45A669">
                  <a:alpha val="0"/>
                </a:srgbClr>
              </a:gs>
              <a:gs pos="100000">
                <a:srgbClr val="45A66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6768032" y="4131651"/>
            <a:ext cx="2071098" cy="250145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9" name="Google Shape;209;p27"/>
          <p:cNvSpPr txBox="1"/>
          <p:nvPr/>
        </p:nvSpPr>
        <p:spPr>
          <a:xfrm>
            <a:off x="263950" y="903282"/>
            <a:ext cx="8094600" cy="6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Exemples de spécialisation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de “sous-échantillonnage” pour les grandes séries de données</a:t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1"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pagination lorsque énormément de things ou de properties</a:t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bout image" id="210" name="Google Shape;210;p27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677" y="3042258"/>
            <a:ext cx="7849280" cy="1897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/>
          <p:nvPr/>
        </p:nvSpPr>
        <p:spPr>
          <a:xfrm>
            <a:off x="263950" y="31526"/>
            <a:ext cx="5297863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Les spécialisations apportés</a:t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8"/>
          <p:cNvSpPr/>
          <p:nvPr/>
        </p:nvSpPr>
        <p:spPr>
          <a:xfrm>
            <a:off x="344819" y="476231"/>
            <a:ext cx="8494311" cy="62064"/>
          </a:xfrm>
          <a:prstGeom prst="rect">
            <a:avLst/>
          </a:prstGeom>
          <a:gradFill>
            <a:gsLst>
              <a:gs pos="0">
                <a:srgbClr val="45A669"/>
              </a:gs>
              <a:gs pos="84000">
                <a:srgbClr val="45A669">
                  <a:alpha val="0"/>
                </a:srgbClr>
              </a:gs>
              <a:gs pos="100000">
                <a:srgbClr val="45A66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6768032" y="4131651"/>
            <a:ext cx="2071098" cy="250145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20" name="Google Shape;220;p28"/>
          <p:cNvSpPr txBox="1"/>
          <p:nvPr/>
        </p:nvSpPr>
        <p:spPr>
          <a:xfrm>
            <a:off x="263950" y="903282"/>
            <a:ext cx="8094734" cy="6124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Alimentation en données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Connecteur générique pour des petits volumes,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Connecteurs spécifiques : ES / Cassandra, autres formats ou structures de fichiers,</a:t>
            </a:r>
            <a:endParaRPr/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Connecteurs Postgres / TimeScaleDB</a:t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 de MQTT dans le cas de l’IFREMER.</a:t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bout image" id="221" name="Google Shape;221;p28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/>
          <p:nvPr/>
        </p:nvSpPr>
        <p:spPr>
          <a:xfrm>
            <a:off x="263950" y="31526"/>
            <a:ext cx="5297863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Les spécialisations apportés</a:t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344819" y="476231"/>
            <a:ext cx="8494311" cy="62064"/>
          </a:xfrm>
          <a:prstGeom prst="rect">
            <a:avLst/>
          </a:prstGeom>
          <a:gradFill>
            <a:gsLst>
              <a:gs pos="0">
                <a:srgbClr val="45A669"/>
              </a:gs>
              <a:gs pos="84000">
                <a:srgbClr val="45A669">
                  <a:alpha val="0"/>
                </a:srgbClr>
              </a:gs>
              <a:gs pos="100000">
                <a:srgbClr val="45A66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6768032" y="4131651"/>
            <a:ext cx="2071098" cy="250145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30" name="Google Shape;230;p29"/>
          <p:cNvSpPr txBox="1"/>
          <p:nvPr/>
        </p:nvSpPr>
        <p:spPr>
          <a:xfrm>
            <a:off x="263950" y="903282"/>
            <a:ext cx="8094734" cy="1815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Alimentation en données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bout image" id="231" name="Google Shape;231;p29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259" y="1607045"/>
            <a:ext cx="8191257" cy="4470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/>
          <p:nvPr/>
        </p:nvSpPr>
        <p:spPr>
          <a:xfrm>
            <a:off x="263950" y="31526"/>
            <a:ext cx="5297863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 client</a:t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344819" y="476231"/>
            <a:ext cx="8494311" cy="62064"/>
          </a:xfrm>
          <a:prstGeom prst="rect">
            <a:avLst/>
          </a:prstGeom>
          <a:gradFill>
            <a:gsLst>
              <a:gs pos="0">
                <a:srgbClr val="45A669"/>
              </a:gs>
              <a:gs pos="84000">
                <a:srgbClr val="45A669">
                  <a:alpha val="0"/>
                </a:srgbClr>
              </a:gs>
              <a:gs pos="100000">
                <a:srgbClr val="45A66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0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6768032" y="4131651"/>
            <a:ext cx="2071098" cy="250145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41" name="Google Shape;241;p30"/>
          <p:cNvSpPr txBox="1"/>
          <p:nvPr/>
        </p:nvSpPr>
        <p:spPr>
          <a:xfrm>
            <a:off x="263950" y="903282"/>
            <a:ext cx="8094734" cy="397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client conçu pour être générique, decline sous forme de composants dans la librairie Examind Playground</a:t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bout image" id="242" name="Google Shape;242;p30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1329" y="2388740"/>
            <a:ext cx="6641290" cy="373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5b3db9bdcb_0_0"/>
          <p:cNvSpPr/>
          <p:nvPr/>
        </p:nvSpPr>
        <p:spPr>
          <a:xfrm>
            <a:off x="263950" y="31526"/>
            <a:ext cx="529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 client</a:t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5b3db9bdcb_0_0"/>
          <p:cNvSpPr/>
          <p:nvPr/>
        </p:nvSpPr>
        <p:spPr>
          <a:xfrm>
            <a:off x="344819" y="476231"/>
            <a:ext cx="8494200" cy="62100"/>
          </a:xfrm>
          <a:prstGeom prst="rect">
            <a:avLst/>
          </a:prstGeom>
          <a:gradFill>
            <a:gsLst>
              <a:gs pos="0">
                <a:srgbClr val="45A669"/>
              </a:gs>
              <a:gs pos="84000">
                <a:srgbClr val="45A669">
                  <a:alpha val="0"/>
                </a:srgbClr>
              </a:gs>
              <a:gs pos="100000">
                <a:srgbClr val="45A66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15b3db9bdcb_0_0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6768032" y="4131651"/>
            <a:ext cx="2071098" cy="250145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5b3db9bdcb_0_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52" name="Google Shape;252;g15b3db9bdcb_0_0"/>
          <p:cNvSpPr txBox="1"/>
          <p:nvPr/>
        </p:nvSpPr>
        <p:spPr>
          <a:xfrm>
            <a:off x="263950" y="903282"/>
            <a:ext cx="80946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1"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Pour la visualisation, ajout d’une propriété non-standard sur la location pour adapter l’affichage des graphiques</a:t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bout image" id="253" name="Google Shape;253;g15b3db9bdcb_0_0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g15b3db9bdc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3995" y="2354114"/>
            <a:ext cx="2441055" cy="106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5b3db9bdc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9450" y="2419388"/>
            <a:ext cx="2501000" cy="9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5b3db9bdcb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3099" y="3581399"/>
            <a:ext cx="3723699" cy="301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5b3db9bdcb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925" y="3619250"/>
            <a:ext cx="3723701" cy="294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15b3db9bdcb_0_0"/>
          <p:cNvSpPr txBox="1"/>
          <p:nvPr/>
        </p:nvSpPr>
        <p:spPr>
          <a:xfrm>
            <a:off x="6293225" y="5841400"/>
            <a:ext cx="2133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latin typeface="Calibri"/>
                <a:ea typeface="Calibri"/>
                <a:cs typeface="Calibri"/>
                <a:sym typeface="Calibri"/>
              </a:rPr>
              <a:t>Z en Y,  Valeur en X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15b3db9bdcb_0_0"/>
          <p:cNvSpPr txBox="1"/>
          <p:nvPr/>
        </p:nvSpPr>
        <p:spPr>
          <a:xfrm>
            <a:off x="878525" y="4131650"/>
            <a:ext cx="2133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latin typeface="Calibri"/>
                <a:ea typeface="Calibri"/>
                <a:cs typeface="Calibri"/>
                <a:sym typeface="Calibri"/>
              </a:rPr>
              <a:t>T en X, Valeur en Y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263950" y="31526"/>
            <a:ext cx="5297863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Etat des déploiements</a:t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1"/>
          <p:cNvSpPr/>
          <p:nvPr/>
        </p:nvSpPr>
        <p:spPr>
          <a:xfrm>
            <a:off x="344819" y="476231"/>
            <a:ext cx="8494311" cy="62064"/>
          </a:xfrm>
          <a:prstGeom prst="rect">
            <a:avLst/>
          </a:prstGeom>
          <a:gradFill>
            <a:gsLst>
              <a:gs pos="0">
                <a:srgbClr val="45A669"/>
              </a:gs>
              <a:gs pos="84000">
                <a:srgbClr val="45A669">
                  <a:alpha val="0"/>
                </a:srgbClr>
              </a:gs>
              <a:gs pos="100000">
                <a:srgbClr val="45A66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6768032" y="4131651"/>
            <a:ext cx="2071098" cy="250145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68" name="Google Shape;268;p31"/>
          <p:cNvSpPr txBox="1"/>
          <p:nvPr/>
        </p:nvSpPr>
        <p:spPr>
          <a:xfrm>
            <a:off x="263950" y="903275"/>
            <a:ext cx="8804700" cy="61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l’Ifremer en production </a:t>
            </a:r>
            <a:r>
              <a:rPr i="1"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depuis début septembre 2022</a:t>
            </a: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les profils (Coriolis </a:t>
            </a:r>
            <a:r>
              <a:rPr i="1"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Cassandra/ElasticSearch) 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pour certains petits jeux de fichiers</a:t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2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https://sextant.ifremer.fr/examind/WS/sts/coriolis/v1.1</a:t>
            </a:r>
            <a:endParaRPr i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cours de </a:t>
            </a:r>
            <a:r>
              <a:rPr i="1"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développement</a:t>
            </a: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pour de nouveaux types de capteurs.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Ailleurs, pour Geomatys en cours de développement pour :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projet de suivi de la qualité de l’eau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projet de visualisation de grande séries temporelles avec le CNES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bout image" id="269" name="Google Shape;269;p31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/>
          <p:nvPr/>
        </p:nvSpPr>
        <p:spPr>
          <a:xfrm>
            <a:off x="263950" y="31526"/>
            <a:ext cx="5297863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Retour des utilisateurs</a:t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344819" y="476231"/>
            <a:ext cx="8494311" cy="62064"/>
          </a:xfrm>
          <a:prstGeom prst="rect">
            <a:avLst/>
          </a:prstGeom>
          <a:gradFill>
            <a:gsLst>
              <a:gs pos="0">
                <a:srgbClr val="45A669"/>
              </a:gs>
              <a:gs pos="84000">
                <a:srgbClr val="45A669">
                  <a:alpha val="0"/>
                </a:srgbClr>
              </a:gs>
              <a:gs pos="100000">
                <a:srgbClr val="45A66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32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6768032" y="4131651"/>
            <a:ext cx="2071098" cy="250145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78" name="Google Shape;278;p32"/>
          <p:cNvSpPr txBox="1"/>
          <p:nvPr/>
        </p:nvSpPr>
        <p:spPr>
          <a:xfrm>
            <a:off x="263950" y="903282"/>
            <a:ext cx="8094600" cy="6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1"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Trop tôt pour en tirer des conclusions</a:t>
            </a:r>
            <a:br>
              <a:rPr i="1"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i="1"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Retour technique : ok pour l’utilisabilité du standard (performance, réponse aux fonctionnalités de visualisation).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 est possible d’obtenir des clients de visualisation comparable à ceux des sites Surva</a:t>
            </a:r>
            <a:r>
              <a:rPr i="1"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1" lang="fr-FR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https://surval.ifremer.fr/Donnees/Graphes-30140#/sensor/17035022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utilisateurs Ifremer sont pour certains habitués à une interface basée sur ES (facette…)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bout image" id="279" name="Google Shape;279;p32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/>
          <p:nvPr/>
        </p:nvSpPr>
        <p:spPr>
          <a:xfrm>
            <a:off x="3532289" y="6209439"/>
            <a:ext cx="5461905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fr-FR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29/09/2022                                           mickael.Treguer@ifremer.fr dorian.ginane@geomatys.com.</a:t>
            </a:r>
            <a:endParaRPr b="0" i="0" sz="14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:\WORK\clients\Geomatys\Template word\illu-couv.jpg" id="285" name="Google Shape;28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95306"/>
            <a:ext cx="9160821" cy="230171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/>
          <p:nvPr/>
        </p:nvSpPr>
        <p:spPr>
          <a:xfrm>
            <a:off x="622336" y="250866"/>
            <a:ext cx="8238192" cy="2308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fr-FR" sz="36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Merci pour votre attention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fr-FR" sz="36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Questions 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263950" y="31526"/>
            <a:ext cx="5297863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 contexte métier</a:t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344819" y="476231"/>
            <a:ext cx="8494311" cy="62064"/>
          </a:xfrm>
          <a:prstGeom prst="rect">
            <a:avLst/>
          </a:prstGeom>
          <a:gradFill>
            <a:gsLst>
              <a:gs pos="0">
                <a:srgbClr val="45A669"/>
              </a:gs>
              <a:gs pos="84000">
                <a:srgbClr val="45A669">
                  <a:alpha val="0"/>
                </a:srgbClr>
              </a:gs>
              <a:gs pos="100000">
                <a:srgbClr val="45A66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6768032" y="4131651"/>
            <a:ext cx="2071098" cy="250145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descr="About image" id="102" name="Google Shape;102;p2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874" y="1934625"/>
            <a:ext cx="6955599" cy="48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/>
        </p:nvSpPr>
        <p:spPr>
          <a:xfrm>
            <a:off x="167750" y="633013"/>
            <a:ext cx="862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Une </a:t>
            </a:r>
            <a:r>
              <a:rPr i="1"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grande</a:t>
            </a:r>
            <a:r>
              <a:rPr i="1"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variété</a:t>
            </a:r>
            <a:r>
              <a:rPr i="1"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capteurs disponibles à l’Ifremer.</a:t>
            </a:r>
            <a:br>
              <a:rPr i="1"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 : Données in-situ dans la colonne d’eau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f49466e07_2_11"/>
          <p:cNvSpPr/>
          <p:nvPr/>
        </p:nvSpPr>
        <p:spPr>
          <a:xfrm>
            <a:off x="263950" y="31526"/>
            <a:ext cx="529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 contexte métier</a:t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ff49466e07_2_11"/>
          <p:cNvSpPr/>
          <p:nvPr/>
        </p:nvSpPr>
        <p:spPr>
          <a:xfrm>
            <a:off x="344819" y="476231"/>
            <a:ext cx="8494200" cy="62100"/>
          </a:xfrm>
          <a:prstGeom prst="rect">
            <a:avLst/>
          </a:prstGeom>
          <a:gradFill>
            <a:gsLst>
              <a:gs pos="0">
                <a:srgbClr val="45A669"/>
              </a:gs>
              <a:gs pos="84000">
                <a:srgbClr val="45A669">
                  <a:alpha val="0"/>
                </a:srgbClr>
              </a:gs>
              <a:gs pos="100000">
                <a:srgbClr val="45A66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ff49466e07_2_11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6768032" y="4131651"/>
            <a:ext cx="2071098" cy="25014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ff49466e07_2_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3" name="Google Shape;113;gff49466e07_2_11"/>
          <p:cNvSpPr txBox="1"/>
          <p:nvPr/>
        </p:nvSpPr>
        <p:spPr>
          <a:xfrm>
            <a:off x="386550" y="772575"/>
            <a:ext cx="8494200" cy="24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D0D0D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D0D0D"/>
              </a:buClr>
              <a:buSzPts val="2000"/>
              <a:buChar char="●"/>
            </a:pPr>
            <a:r>
              <a:rPr lang="fr-FR" sz="2000">
                <a:solidFill>
                  <a:srgbClr val="0D0D0D"/>
                </a:solidFill>
              </a:rPr>
              <a:t>Profiles: CTD, profiling floats (ARGO)</a:t>
            </a:r>
            <a:endParaRPr sz="2000">
              <a:solidFill>
                <a:srgbClr val="0D0D0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D0D0D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D0D0D"/>
              </a:buClr>
              <a:buSzPts val="2000"/>
              <a:buChar char="●"/>
            </a:pPr>
            <a:r>
              <a:rPr lang="fr-FR" sz="2000">
                <a:solidFill>
                  <a:srgbClr val="0D0D0D"/>
                </a:solidFill>
              </a:rPr>
              <a:t>PointSeries: moorings, including moorings with different vertical levels</a:t>
            </a:r>
            <a:endParaRPr sz="2000">
              <a:solidFill>
                <a:srgbClr val="0D0D0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D0D0D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D0D0D"/>
              </a:buClr>
              <a:buSzPts val="2000"/>
              <a:buChar char="●"/>
            </a:pPr>
            <a:r>
              <a:rPr lang="fr-FR" sz="2000">
                <a:solidFill>
                  <a:srgbClr val="0D0D0D"/>
                </a:solidFill>
              </a:rPr>
              <a:t>Trajectories: thermo-salinomers, gliders</a:t>
            </a:r>
            <a:endParaRPr sz="2000">
              <a:solidFill>
                <a:srgbClr val="0D0D0D"/>
              </a:solidFill>
            </a:endParaRPr>
          </a:p>
        </p:txBody>
      </p:sp>
      <p:sp>
        <p:nvSpPr>
          <p:cNvPr descr="About image" id="114" name="Google Shape;114;gff49466e07_2_11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gff49466e07_2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50" y="3656675"/>
            <a:ext cx="8986300" cy="22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f49466e07_2_0"/>
          <p:cNvSpPr/>
          <p:nvPr/>
        </p:nvSpPr>
        <p:spPr>
          <a:xfrm>
            <a:off x="263950" y="31526"/>
            <a:ext cx="529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 contexte métier</a:t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ff49466e07_2_0"/>
          <p:cNvSpPr/>
          <p:nvPr/>
        </p:nvSpPr>
        <p:spPr>
          <a:xfrm>
            <a:off x="344819" y="476231"/>
            <a:ext cx="8494200" cy="62100"/>
          </a:xfrm>
          <a:prstGeom prst="rect">
            <a:avLst/>
          </a:prstGeom>
          <a:gradFill>
            <a:gsLst>
              <a:gs pos="0">
                <a:srgbClr val="45A669"/>
              </a:gs>
              <a:gs pos="84000">
                <a:srgbClr val="45A669">
                  <a:alpha val="0"/>
                </a:srgbClr>
              </a:gs>
              <a:gs pos="100000">
                <a:srgbClr val="45A66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gff49466e07_2_0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6768032" y="4131651"/>
            <a:ext cx="2071098" cy="250145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ff49466e07_2_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4" name="Google Shape;124;gff49466e07_2_0"/>
          <p:cNvSpPr txBox="1"/>
          <p:nvPr/>
        </p:nvSpPr>
        <p:spPr>
          <a:xfrm>
            <a:off x="263950" y="772572"/>
            <a:ext cx="8094600" cy="58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SzPts val="2400"/>
              <a:buChar char="●"/>
            </a:pPr>
            <a:r>
              <a:rPr lang="fr-FR" sz="2400">
                <a:solidFill>
                  <a:srgbClr val="0D0D0D"/>
                </a:solidFill>
              </a:rPr>
              <a:t>Souvent les données d’observation in-situ sont accessibles :</a:t>
            </a:r>
            <a:endParaRPr sz="2400">
              <a:solidFill>
                <a:srgbClr val="0D0D0D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Char char="○"/>
            </a:pPr>
            <a:r>
              <a:rPr lang="fr-FR" sz="2000">
                <a:solidFill>
                  <a:srgbClr val="0D0D0D"/>
                </a:solidFill>
              </a:rPr>
              <a:t>via FTP</a:t>
            </a:r>
            <a:endParaRPr sz="2000">
              <a:solidFill>
                <a:srgbClr val="0D0D0D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Char char="○"/>
            </a:pPr>
            <a:r>
              <a:rPr lang="fr-FR" sz="2000">
                <a:solidFill>
                  <a:srgbClr val="0D0D0D"/>
                </a:solidFill>
              </a:rPr>
              <a:t>Interface web spécifique</a:t>
            </a:r>
            <a:endParaRPr sz="2000">
              <a:solidFill>
                <a:srgbClr val="0D0D0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rgbClr val="1A75AE"/>
                </a:solidFill>
              </a:rPr>
              <a:t>=&gt; </a:t>
            </a:r>
            <a:r>
              <a:rPr lang="fr-FR" sz="2400">
                <a:solidFill>
                  <a:srgbClr val="0D0D0D"/>
                </a:solidFill>
              </a:rPr>
              <a:t>Pas de services web </a:t>
            </a:r>
            <a:r>
              <a:rPr lang="fr-FR" sz="2400">
                <a:solidFill>
                  <a:srgbClr val="0D0D0D"/>
                </a:solidFill>
              </a:rPr>
              <a:t>interopérables</a:t>
            </a:r>
            <a:endParaRPr sz="2400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1A75AE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SzPts val="2400"/>
              <a:buChar char="●"/>
            </a:pPr>
            <a:r>
              <a:rPr lang="fr-FR" sz="2400">
                <a:solidFill>
                  <a:srgbClr val="0D0D0D"/>
                </a:solidFill>
              </a:rPr>
              <a:t>OGC specification :</a:t>
            </a:r>
            <a:endParaRPr sz="2400">
              <a:solidFill>
                <a:srgbClr val="0D0D0D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Char char="○"/>
            </a:pPr>
            <a:r>
              <a:rPr lang="fr-FR" sz="2000">
                <a:solidFill>
                  <a:srgbClr val="0D0D0D"/>
                </a:solidFill>
              </a:rPr>
              <a:t>SWE : suite de standard autour des capteurs et des mesures (SOS, sensorML, O&amp;M, …)</a:t>
            </a:r>
            <a:br>
              <a:rPr lang="fr-FR" sz="2000">
                <a:solidFill>
                  <a:srgbClr val="0D0D0D"/>
                </a:solidFill>
              </a:rPr>
            </a:br>
            <a:r>
              <a:rPr lang="fr-FR" sz="2000">
                <a:solidFill>
                  <a:srgbClr val="0D0D0D"/>
                </a:solidFill>
              </a:rPr>
              <a:t>Travaux commencés à l’Ifremer en 2012</a:t>
            </a:r>
            <a:br>
              <a:rPr lang="fr-FR" sz="2000">
                <a:solidFill>
                  <a:srgbClr val="0D0D0D"/>
                </a:solidFill>
              </a:rPr>
            </a:br>
            <a:r>
              <a:rPr lang="fr-FR" sz="2000">
                <a:solidFill>
                  <a:srgbClr val="0D0D0D"/>
                </a:solidFill>
              </a:rPr>
              <a:t>Les problèmes </a:t>
            </a:r>
            <a:r>
              <a:rPr lang="fr-FR" sz="2000">
                <a:solidFill>
                  <a:srgbClr val="0D0D0D"/>
                </a:solidFill>
              </a:rPr>
              <a:t>rencontrés</a:t>
            </a:r>
            <a:r>
              <a:rPr lang="fr-FR" sz="2000">
                <a:solidFill>
                  <a:srgbClr val="0D0D0D"/>
                </a:solidFill>
              </a:rPr>
              <a:t> : GetCapabilities très volumineux, pas de pagination, SOAP/XML, …</a:t>
            </a:r>
            <a:endParaRPr sz="2000">
              <a:solidFill>
                <a:srgbClr val="0D0D0D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Char char="○"/>
            </a:pPr>
            <a:r>
              <a:rPr lang="fr-FR" sz="2000">
                <a:solidFill>
                  <a:srgbClr val="0D0D0D"/>
                </a:solidFill>
              </a:rPr>
              <a:t>SensorThings API </a:t>
            </a:r>
            <a:br>
              <a:rPr lang="fr-FR" sz="2000">
                <a:solidFill>
                  <a:srgbClr val="0D0D0D"/>
                </a:solidFill>
              </a:rPr>
            </a:br>
            <a:r>
              <a:rPr lang="fr-FR" sz="2000">
                <a:solidFill>
                  <a:srgbClr val="0D0D0D"/>
                </a:solidFill>
              </a:rPr>
              <a:t>Travaux commencés à l’Ifremer en 2019</a:t>
            </a:r>
            <a:endParaRPr sz="2000">
              <a:solidFill>
                <a:srgbClr val="0D0D0D"/>
              </a:solidFill>
            </a:endParaRPr>
          </a:p>
        </p:txBody>
      </p:sp>
      <p:sp>
        <p:nvSpPr>
          <p:cNvPr descr="About image" id="125" name="Google Shape;125;gff49466e07_2_0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f49466e07_2_49"/>
          <p:cNvSpPr/>
          <p:nvPr/>
        </p:nvSpPr>
        <p:spPr>
          <a:xfrm>
            <a:off x="263950" y="31526"/>
            <a:ext cx="529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 contexte métier</a:t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ff49466e07_2_49"/>
          <p:cNvSpPr/>
          <p:nvPr/>
        </p:nvSpPr>
        <p:spPr>
          <a:xfrm>
            <a:off x="344819" y="476231"/>
            <a:ext cx="8494200" cy="62100"/>
          </a:xfrm>
          <a:prstGeom prst="rect">
            <a:avLst/>
          </a:prstGeom>
          <a:gradFill>
            <a:gsLst>
              <a:gs pos="0">
                <a:srgbClr val="45A669"/>
              </a:gs>
              <a:gs pos="84000">
                <a:srgbClr val="45A669">
                  <a:alpha val="0"/>
                </a:srgbClr>
              </a:gs>
              <a:gs pos="100000">
                <a:srgbClr val="45A66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ff49466e07_2_49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6768032" y="4131651"/>
            <a:ext cx="2071098" cy="250145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ff49466e07_2_4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34" name="Google Shape;134;gff49466e07_2_49"/>
          <p:cNvSpPr txBox="1"/>
          <p:nvPr/>
        </p:nvSpPr>
        <p:spPr>
          <a:xfrm>
            <a:off x="263950" y="772575"/>
            <a:ext cx="88800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0D0D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SzPts val="2400"/>
              <a:buChar char="●"/>
            </a:pPr>
            <a:r>
              <a:rPr lang="fr-FR" sz="2400">
                <a:solidFill>
                  <a:srgbClr val="0D0D0D"/>
                </a:solidFill>
              </a:rPr>
              <a:t>Le besoin d’accès aux données d’observation</a:t>
            </a:r>
            <a:endParaRPr sz="2400">
              <a:solidFill>
                <a:srgbClr val="0D0D0D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200"/>
              <a:buChar char="○"/>
            </a:pPr>
            <a:r>
              <a:rPr lang="fr-FR" sz="2200">
                <a:solidFill>
                  <a:srgbClr val="0D0D0D"/>
                </a:solidFill>
              </a:rPr>
              <a:t>Besoin de téléchargement</a:t>
            </a:r>
            <a:endParaRPr sz="2200">
              <a:solidFill>
                <a:srgbClr val="0D0D0D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200"/>
              <a:buChar char="○"/>
            </a:pPr>
            <a:r>
              <a:rPr lang="fr-FR" sz="2200">
                <a:solidFill>
                  <a:srgbClr val="0D0D0D"/>
                </a:solidFill>
              </a:rPr>
              <a:t>Besoin de visualisation de la donnée (graphe dynamique)</a:t>
            </a:r>
            <a:endParaRPr sz="2200">
              <a:solidFill>
                <a:srgbClr val="0D0D0D"/>
              </a:solidFill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Char char="■"/>
            </a:pPr>
            <a:r>
              <a:rPr lang="fr-FR" sz="2000">
                <a:solidFill>
                  <a:srgbClr val="0D0D0D"/>
                </a:solidFill>
              </a:rPr>
              <a:t>problématique du volume de données retournées au client</a:t>
            </a:r>
            <a:endParaRPr sz="1600">
              <a:solidFill>
                <a:srgbClr val="0D0D0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D0D0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0D0D0D"/>
                </a:solidFill>
              </a:rPr>
              <a:t>=&gt; </a:t>
            </a:r>
            <a:r>
              <a:rPr lang="fr-FR" sz="2000">
                <a:solidFill>
                  <a:srgbClr val="0D0D0D"/>
                </a:solidFill>
              </a:rPr>
              <a:t>Développement spécifique</a:t>
            </a:r>
            <a:endParaRPr sz="2000">
              <a:solidFill>
                <a:srgbClr val="0D0D0D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SzPts val="1600"/>
              <a:buChar char="○"/>
            </a:pPr>
            <a:r>
              <a:rPr lang="fr-FR" sz="1600">
                <a:solidFill>
                  <a:srgbClr val="0D0D0D"/>
                </a:solidFill>
              </a:rPr>
              <a:t>Traitement de </a:t>
            </a:r>
            <a:r>
              <a:rPr lang="fr-FR" sz="1600">
                <a:solidFill>
                  <a:srgbClr val="0D0D0D"/>
                </a:solidFill>
              </a:rPr>
              <a:t>décimation</a:t>
            </a:r>
            <a:r>
              <a:rPr lang="fr-FR" sz="1600">
                <a:solidFill>
                  <a:srgbClr val="0D0D0D"/>
                </a:solidFill>
              </a:rPr>
              <a:t> fait côté serveur</a:t>
            </a:r>
            <a:br>
              <a:rPr lang="fr-FR" sz="1600">
                <a:solidFill>
                  <a:srgbClr val="0D0D0D"/>
                </a:solidFill>
              </a:rPr>
            </a:br>
            <a:r>
              <a:rPr lang="fr-FR" sz="1600">
                <a:solidFill>
                  <a:srgbClr val="0D0D0D"/>
                </a:solidFill>
              </a:rPr>
              <a:t>Ajout d’une option “samplesLimit” limitant le nombre de données retournées au client</a:t>
            </a:r>
            <a:br>
              <a:rPr lang="fr-FR" sz="1600">
                <a:solidFill>
                  <a:srgbClr val="0D0D0D"/>
                </a:solidFill>
              </a:rPr>
            </a:br>
            <a:r>
              <a:rPr lang="fr-FR" sz="1600">
                <a:solidFill>
                  <a:srgbClr val="0D0D0D"/>
                </a:solidFill>
              </a:rPr>
              <a:t>Algorithme permettant de garder la </a:t>
            </a:r>
            <a:r>
              <a:rPr lang="fr-FR" sz="1600">
                <a:solidFill>
                  <a:srgbClr val="0D0D0D"/>
                </a:solidFill>
              </a:rPr>
              <a:t>dynamique globale du graphe</a:t>
            </a:r>
            <a:endParaRPr sz="1600">
              <a:solidFill>
                <a:srgbClr val="0D0D0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0D0D"/>
              </a:solidFill>
            </a:endParaRPr>
          </a:p>
        </p:txBody>
      </p:sp>
      <p:sp>
        <p:nvSpPr>
          <p:cNvPr descr="About image" id="135" name="Google Shape;135;gff49466e07_2_49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263950" y="31526"/>
            <a:ext cx="5297863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 modélisation des objets métiers</a:t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344819" y="476231"/>
            <a:ext cx="8494311" cy="62064"/>
          </a:xfrm>
          <a:prstGeom prst="rect">
            <a:avLst/>
          </a:prstGeom>
          <a:gradFill>
            <a:gsLst>
              <a:gs pos="0">
                <a:srgbClr val="45A669"/>
              </a:gs>
              <a:gs pos="84000">
                <a:srgbClr val="45A669">
                  <a:alpha val="0"/>
                </a:srgbClr>
              </a:gs>
              <a:gs pos="100000">
                <a:srgbClr val="45A66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6768032" y="4131651"/>
            <a:ext cx="2071098" cy="250145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44" name="Google Shape;144;p22"/>
          <p:cNvSpPr txBox="1"/>
          <p:nvPr/>
        </p:nvSpPr>
        <p:spPr>
          <a:xfrm>
            <a:off x="263950" y="903282"/>
            <a:ext cx="8094734" cy="1815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Capteurs mobiles, capteurs fixes -&gt; une modélisation assez directe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bout image" id="145" name="Google Shape;145;p22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nsing Entities" id="146" name="Google Shape;14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5655" y="1517858"/>
            <a:ext cx="7212689" cy="5115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2"/>
          <p:cNvGrpSpPr/>
          <p:nvPr/>
        </p:nvGrpSpPr>
        <p:grpSpPr>
          <a:xfrm>
            <a:off x="6642726" y="4731916"/>
            <a:ext cx="1976418" cy="1849304"/>
            <a:chOff x="6642726" y="4731916"/>
            <a:chExt cx="1976418" cy="1849304"/>
          </a:xfrm>
        </p:grpSpPr>
        <p:sp>
          <p:nvSpPr>
            <p:cNvPr id="148" name="Google Shape;148;p22"/>
            <p:cNvSpPr/>
            <p:nvPr/>
          </p:nvSpPr>
          <p:spPr>
            <a:xfrm>
              <a:off x="6642726" y="4731916"/>
              <a:ext cx="1976417" cy="1849304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2"/>
            <p:cNvSpPr txBox="1"/>
            <p:nvPr/>
          </p:nvSpPr>
          <p:spPr>
            <a:xfrm>
              <a:off x="6737722" y="5894443"/>
              <a:ext cx="188142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-FR" sz="12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Un grand FeatureOfInterest : L’ocean</a:t>
              </a:r>
              <a:endPara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/>
          <p:nvPr/>
        </p:nvSpPr>
        <p:spPr>
          <a:xfrm>
            <a:off x="263950" y="31526"/>
            <a:ext cx="5297863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 modélisation des objets métiers</a:t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344819" y="476231"/>
            <a:ext cx="8494311" cy="62064"/>
          </a:xfrm>
          <a:prstGeom prst="rect">
            <a:avLst/>
          </a:prstGeom>
          <a:gradFill>
            <a:gsLst>
              <a:gs pos="0">
                <a:srgbClr val="45A669"/>
              </a:gs>
              <a:gs pos="84000">
                <a:srgbClr val="45A669">
                  <a:alpha val="0"/>
                </a:srgbClr>
              </a:gs>
              <a:gs pos="100000">
                <a:srgbClr val="45A66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6768032" y="4131651"/>
            <a:ext cx="2071098" cy="250145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58" name="Google Shape;158;p23"/>
          <p:cNvSpPr txBox="1"/>
          <p:nvPr/>
        </p:nvSpPr>
        <p:spPr>
          <a:xfrm>
            <a:off x="344825" y="809632"/>
            <a:ext cx="8094600" cy="56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</a:t>
            </a:r>
            <a:r>
              <a:rPr i="1"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profils (ex : </a:t>
            </a:r>
            <a:r>
              <a:rPr i="1"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flotteurs Argo</a:t>
            </a:r>
            <a:r>
              <a:rPr i="1"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un cas particulier, quand le X n’est pas le temps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bout image" id="159" name="Google Shape;159;p23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w do floats work | Argo" id="160" name="Google Shape;16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478" y="3997063"/>
            <a:ext cx="5180420" cy="286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6448" y="1748367"/>
            <a:ext cx="5245400" cy="261174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>
            <a:off x="8536200" y="2993025"/>
            <a:ext cx="607800" cy="73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5767075" y="4484275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seul temps pour n observations selon Z (la profondeur)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64" name="Google Shape;164;p23"/>
          <p:cNvCxnSpPr/>
          <p:nvPr/>
        </p:nvCxnSpPr>
        <p:spPr>
          <a:xfrm>
            <a:off x="5012750" y="2308075"/>
            <a:ext cx="2100" cy="202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5" name="Google Shape;165;p23"/>
          <p:cNvSpPr txBox="1"/>
          <p:nvPr/>
        </p:nvSpPr>
        <p:spPr>
          <a:xfrm>
            <a:off x="5075864" y="2308068"/>
            <a:ext cx="6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Depth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/>
          <p:nvPr/>
        </p:nvSpPr>
        <p:spPr>
          <a:xfrm>
            <a:off x="263950" y="31526"/>
            <a:ext cx="5297863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 modélisation des objets métiers</a:t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344819" y="476231"/>
            <a:ext cx="8494311" cy="62064"/>
          </a:xfrm>
          <a:prstGeom prst="rect">
            <a:avLst/>
          </a:prstGeom>
          <a:gradFill>
            <a:gsLst>
              <a:gs pos="0">
                <a:srgbClr val="45A669"/>
              </a:gs>
              <a:gs pos="84000">
                <a:srgbClr val="45A669">
                  <a:alpha val="0"/>
                </a:srgbClr>
              </a:gs>
              <a:gs pos="100000">
                <a:srgbClr val="45A66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6768032" y="4131651"/>
            <a:ext cx="2071098" cy="250145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263950" y="903282"/>
            <a:ext cx="8094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</a:t>
            </a:r>
            <a:r>
              <a:rPr i="1"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flotteurs Argo </a:t>
            </a: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un cas particulier, quand le X n’est pas le temps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fr-F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solution choisie : Utilisation de l’extension “MultiDatastream” pour retrouver la propriété fonction de la profondeur, avant de les regrouper lorsqu’ils ont le même temps de résultat.</a:t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bout image" id="175" name="Google Shape;175;p24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 rotWithShape="1">
          <a:blip r:embed="rId4">
            <a:alphaModFix/>
          </a:blip>
          <a:srcRect b="0" l="0" r="0" t="3730"/>
          <a:stretch/>
        </p:blipFill>
        <p:spPr>
          <a:xfrm>
            <a:off x="344819" y="4055347"/>
            <a:ext cx="8206284" cy="230100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/>
          <p:nvPr/>
        </p:nvSpPr>
        <p:spPr>
          <a:xfrm>
            <a:off x="2993749" y="5678117"/>
            <a:ext cx="3959259" cy="24270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7058274" y="5678117"/>
            <a:ext cx="290662" cy="71490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/>
          <p:nvPr/>
        </p:nvSpPr>
        <p:spPr>
          <a:xfrm>
            <a:off x="263950" y="31526"/>
            <a:ext cx="5297863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 serveur</a:t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344819" y="476231"/>
            <a:ext cx="8494311" cy="62064"/>
          </a:xfrm>
          <a:prstGeom prst="rect">
            <a:avLst/>
          </a:prstGeom>
          <a:gradFill>
            <a:gsLst>
              <a:gs pos="0">
                <a:srgbClr val="45A669"/>
              </a:gs>
              <a:gs pos="84000">
                <a:srgbClr val="45A669">
                  <a:alpha val="0"/>
                </a:srgbClr>
              </a:gs>
              <a:gs pos="100000">
                <a:srgbClr val="45A66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6768032" y="4131651"/>
            <a:ext cx="2071098" cy="250145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87" name="Google Shape;187;p25"/>
          <p:cNvSpPr txBox="1"/>
          <p:nvPr/>
        </p:nvSpPr>
        <p:spPr>
          <a:xfrm>
            <a:off x="263950" y="903282"/>
            <a:ext cx="8094734" cy="675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fr-F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Examind-Community et travaux autour de la solution de base en fonction des besoins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400050" marR="0" rtl="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rgbClr val="C8D41F"/>
              </a:buClr>
              <a:buSzPts val="2100"/>
              <a:buFont typeface="Arial"/>
              <a:buChar char="•"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logiciel open source sous licence Apache 2 édité depuis 2012 par la société Geomatys</a:t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None/>
            </a:pPr>
            <a:r>
              <a:t/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None/>
            </a:pPr>
            <a:r>
              <a:rPr b="0" i="0" lang="fr-FR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https://github.com/Geomatys/examind-community</a:t>
            </a: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228600" marR="0" rtl="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400050" marR="0" rtl="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rgbClr val="C8D41F"/>
              </a:buClr>
              <a:buSzPts val="2100"/>
              <a:buFont typeface="Arial"/>
              <a:buChar char="•"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serveur de gestion et de diffusion des données cartographiques regroupant</a:t>
            </a:r>
            <a:endParaRPr/>
          </a:p>
          <a:p>
            <a:pPr indent="0" lvl="0" marL="228600" marR="0" rtl="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nombreux services OGC : </a:t>
            </a:r>
            <a:r>
              <a:rPr b="0" i="0" lang="fr-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CSW, WMS, WMTS, WCS, WFS (dont Feature API), WPS et SOS et SensorThings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400050" marR="0" rtl="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rgbClr val="C8D41F"/>
              </a:buClr>
              <a:buSzPts val="2100"/>
              <a:buFont typeface="Arial"/>
              <a:buChar char="•"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logiciel est spécialisée aux besoins IFREMER via un accord cadre.</a:t>
            </a:r>
            <a:endParaRPr/>
          </a:p>
          <a:p>
            <a:pPr indent="-38100" lvl="0" marL="400050" marR="0" rtl="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Clr>
                <a:srgbClr val="C8D41F"/>
              </a:buClr>
              <a:buSzPts val="2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749"/>
              </a:spcBef>
              <a:spcAft>
                <a:spcPts val="0"/>
              </a:spcAft>
              <a:buNone/>
            </a:pPr>
            <a:r>
              <a:t/>
            </a:r>
            <a:endParaRPr b="0" i="0" sz="28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bout image" id="188" name="Google Shape;188;p25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06752" y="2071883"/>
            <a:ext cx="2625695" cy="680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2016-01-08T11:13:59Z</dcterms:created>
  <dc:creator>Laura Jourdois</dc:creator>
</cp:coreProperties>
</file>